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100" d="100"/>
          <a:sy n="100" d="100"/>
        </p:scale>
        <p:origin x="-60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=""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91E5A9A7-95C6-4F4F-B00E-C82E07FE62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D07DD2DE-F619-49DD-B5E7-03A290FF4E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85149191-5F60-4A28-AAFF-039F96B0F3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Freeform: Shape 66">
            <a:extLst>
              <a:ext uri="{FF2B5EF4-FFF2-40B4-BE49-F238E27FC236}">
                <a16:creationId xmlns="" xmlns:a16="http://schemas.microsoft.com/office/drawing/2014/main" id="{F8260ED5-17F7-4158-B241-D51DD4CF1B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en-US" sz="4000">
                <a:solidFill>
                  <a:srgbClr val="FFFFFF"/>
                </a:solidFill>
                <a:cs typeface="Calibri Light"/>
              </a:rPr>
              <a:t>Anne Frank </a:t>
            </a:r>
            <a:endParaRPr lang="en-US" sz="4000">
              <a:solidFill>
                <a:srgbClr val="FFFFFF"/>
              </a:solidFill>
            </a:endParaRPr>
          </a:p>
        </p:txBody>
      </p:sp>
      <p:pic>
        <p:nvPicPr>
          <p:cNvPr id="3" name="Picture 4" descr="A person posing for a photo&#10;&#10;Description automatically generated">
            <a:extLst>
              <a:ext uri="{FF2B5EF4-FFF2-40B4-BE49-F238E27FC236}">
                <a16:creationId xmlns="" xmlns:a16="http://schemas.microsoft.com/office/drawing/2014/main" id="{0CF140D1-3E65-4224-86CA-FB509976D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510" y="467208"/>
            <a:ext cx="5923584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bridge over a body of water with a city in the background&#10;&#10;Description automatically generated">
            <a:extLst>
              <a:ext uri="{FF2B5EF4-FFF2-40B4-BE49-F238E27FC236}">
                <a16:creationId xmlns="" xmlns:a16="http://schemas.microsoft.com/office/drawing/2014/main" id="{E3E03FF3-C7AB-477B-9B7D-D6D6980A6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="" xmlns:a16="http://schemas.microsoft.com/office/drawing/2014/main" id="{3CD9DF72-87A3-404E-A828-84CBF11A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3CD9DF72-87A3-404E-A828-84CBF11A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B25E8-C13A-4198-AB65-2E06364C8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Anne Frank ...growing up</a:t>
            </a:r>
            <a:endParaRPr lang="en-US" sz="3600"/>
          </a:p>
        </p:txBody>
      </p:sp>
      <p:cxnSp>
        <p:nvCxnSpPr>
          <p:cNvPr id="20" name="Straight Connector 10">
            <a:extLst>
              <a:ext uri="{FF2B5EF4-FFF2-40B4-BE49-F238E27FC236}">
                <a16:creationId xmlns="" xmlns:a16="http://schemas.microsoft.com/office/drawing/2014/main" id="{20E3A342-4D61-4E3F-AF90-1AB42AEB9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>
            <a:extLst>
              <a:ext uri="{FF2B5EF4-FFF2-40B4-BE49-F238E27FC236}">
                <a16:creationId xmlns="" xmlns:a16="http://schemas.microsoft.com/office/drawing/2014/main" id="{20E3A342-4D61-4E3F-AF90-1AB42AEB9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02A911-6266-4DA2-827A-2A8E7B2D7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22" y="3331310"/>
            <a:ext cx="4593021" cy="34537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>
                <a:cs typeface="Calibri"/>
              </a:rPr>
              <a:t>Anne was born June 12, 1929 in Frankfurt am Main, Germany. She lived with her parents, Otto Heinrich Frank and Edith Hollander, and her older sister, Margot.</a:t>
            </a:r>
          </a:p>
          <a:p>
            <a:r>
              <a:rPr lang="en-US" sz="2000" dirty="0">
                <a:cs typeface="Calibri"/>
              </a:rPr>
              <a:t>She grew up in a community of Jewish and Non-Jewish people.</a:t>
            </a:r>
          </a:p>
          <a:p>
            <a:r>
              <a:rPr lang="en-US" sz="2000" dirty="0">
                <a:cs typeface="Calibri"/>
              </a:rPr>
              <a:t>Anne loved reading and writing.</a:t>
            </a:r>
          </a:p>
          <a:p>
            <a:r>
              <a:rPr lang="en-US" sz="2000" dirty="0">
                <a:cs typeface="Calibri"/>
              </a:rPr>
              <a:t>When she turned 13 her family gave her a diary where she wrote all the feelings of the horrible situation.</a:t>
            </a:r>
          </a:p>
        </p:txBody>
      </p:sp>
    </p:spTree>
    <p:extLst>
      <p:ext uri="{BB962C8B-B14F-4D97-AF65-F5344CB8AC3E}">
        <p14:creationId xmlns:p14="http://schemas.microsoft.com/office/powerpoint/2010/main" val="261415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057232-FB52-4A9B-A19D-7DB604DB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The hiding begins...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D88F63-781F-43E2-8525-988872738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On Monday, July </a:t>
            </a:r>
            <a:r>
              <a:rPr lang="en-US" sz="3200" dirty="0" smtClean="0">
                <a:cs typeface="Calibri"/>
              </a:rPr>
              <a:t>6, </a:t>
            </a:r>
            <a:r>
              <a:rPr lang="en-US" sz="3200" dirty="0">
                <a:cs typeface="Calibri"/>
              </a:rPr>
              <a:t>Anne and her family moved to </a:t>
            </a:r>
            <a:r>
              <a:rPr lang="en-US" sz="3200" dirty="0" smtClean="0">
                <a:cs typeface="Calibri"/>
              </a:rPr>
              <a:t>a </a:t>
            </a:r>
            <a:r>
              <a:rPr lang="en-US" sz="3200" dirty="0">
                <a:cs typeface="Calibri"/>
              </a:rPr>
              <a:t>secret annex because </a:t>
            </a:r>
            <a:r>
              <a:rPr lang="en-US" sz="3200" dirty="0" smtClean="0">
                <a:cs typeface="Calibri"/>
              </a:rPr>
              <a:t>the family </a:t>
            </a:r>
            <a:r>
              <a:rPr lang="en-US" sz="3200" dirty="0">
                <a:cs typeface="Calibri"/>
              </a:rPr>
              <a:t>received a </a:t>
            </a:r>
            <a:r>
              <a:rPr lang="en-US" sz="3200" dirty="0" smtClean="0">
                <a:cs typeface="Calibri"/>
              </a:rPr>
              <a:t>call-up </a:t>
            </a:r>
            <a:r>
              <a:rPr lang="en-US" sz="3200" dirty="0">
                <a:cs typeface="Calibri"/>
              </a:rPr>
              <a:t>for </a:t>
            </a:r>
            <a:r>
              <a:rPr lang="en-US" sz="3200" dirty="0" smtClean="0">
                <a:cs typeface="Calibri"/>
              </a:rPr>
              <a:t>Margot, Anne’s sister. </a:t>
            </a:r>
            <a:r>
              <a:rPr lang="en-US" sz="3200" dirty="0">
                <a:cs typeface="Calibri"/>
              </a:rPr>
              <a:t>If Margot didn’t assist </a:t>
            </a:r>
            <a:r>
              <a:rPr lang="en-US" sz="3200" dirty="0" smtClean="0">
                <a:cs typeface="Calibri"/>
              </a:rPr>
              <a:t>in </a:t>
            </a:r>
            <a:r>
              <a:rPr lang="en-US" sz="3200" dirty="0">
                <a:cs typeface="Calibri"/>
              </a:rPr>
              <a:t>the work camp, </a:t>
            </a:r>
            <a:r>
              <a:rPr lang="en-US" sz="3200" dirty="0" smtClean="0">
                <a:cs typeface="Calibri"/>
              </a:rPr>
              <a:t>the Nazis would arrest </a:t>
            </a:r>
            <a:r>
              <a:rPr lang="en-US" sz="3200" dirty="0">
                <a:cs typeface="Calibri"/>
              </a:rPr>
              <a:t>the whole family.</a:t>
            </a:r>
          </a:p>
          <a:p>
            <a:r>
              <a:rPr lang="en-US" sz="3200" dirty="0" smtClean="0">
                <a:cs typeface="Calibri"/>
              </a:rPr>
              <a:t>So the family left</a:t>
            </a:r>
            <a:r>
              <a:rPr lang="en-US" sz="3200" dirty="0">
                <a:cs typeface="Calibri"/>
              </a:rPr>
              <a:t> their </a:t>
            </a:r>
            <a:r>
              <a:rPr lang="en-US" sz="3200" dirty="0" smtClean="0">
                <a:cs typeface="Calibri"/>
              </a:rPr>
              <a:t>home,</a:t>
            </a:r>
            <a:r>
              <a:rPr lang="en-US" sz="3200" dirty="0">
                <a:cs typeface="Calibri"/>
              </a:rPr>
              <a:t> </a:t>
            </a:r>
            <a:r>
              <a:rPr lang="en-US" sz="3200" dirty="0" smtClean="0">
                <a:cs typeface="Calibri"/>
              </a:rPr>
              <a:t>making </a:t>
            </a:r>
            <a:r>
              <a:rPr lang="en-US" sz="3200" dirty="0">
                <a:cs typeface="Calibri"/>
              </a:rPr>
              <a:t>people believe they had moved to Switzerland. </a:t>
            </a: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43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52136E-9878-413A-B12A-268A6E28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 </a:t>
            </a:r>
            <a:r>
              <a:rPr lang="en-US" sz="4000" dirty="0">
                <a:solidFill>
                  <a:srgbClr val="FFFFFF"/>
                </a:solidFill>
                <a:cs typeface="Calibri Light"/>
              </a:rPr>
              <a:t>H</a:t>
            </a:r>
            <a:r>
              <a:rPr lang="en-US" sz="4000" dirty="0" smtClean="0">
                <a:solidFill>
                  <a:srgbClr val="FFFFFF"/>
                </a:solidFill>
                <a:cs typeface="Calibri Light"/>
              </a:rPr>
              <a:t>iding</a:t>
            </a:r>
            <a:r>
              <a:rPr lang="en-US" sz="4000" dirty="0">
                <a:solidFill>
                  <a:srgbClr val="FFFFFF"/>
                </a:solidFill>
                <a:cs typeface="Calibri Light"/>
              </a:rPr>
              <a:t>...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23632B-3AAC-4059-8C92-6B506D99F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They hid in the annex which </a:t>
            </a:r>
            <a:r>
              <a:rPr lang="en-US" sz="3200" dirty="0" smtClean="0">
                <a:cs typeface="Calibri"/>
              </a:rPr>
              <a:t>was a </a:t>
            </a:r>
            <a:r>
              <a:rPr lang="en-US" sz="3200" dirty="0">
                <a:cs typeface="Calibri"/>
              </a:rPr>
              <a:t>small house that Jews used </a:t>
            </a:r>
            <a:r>
              <a:rPr lang="en-US" sz="3200" dirty="0" smtClean="0">
                <a:cs typeface="Calibri"/>
              </a:rPr>
              <a:t>in </a:t>
            </a:r>
            <a:r>
              <a:rPr lang="en-US" sz="3200" dirty="0">
                <a:cs typeface="Calibri"/>
              </a:rPr>
              <a:t>the holocaust </a:t>
            </a:r>
            <a:r>
              <a:rPr lang="en-US" sz="3200" dirty="0" smtClean="0">
                <a:cs typeface="Calibri"/>
              </a:rPr>
              <a:t>for </a:t>
            </a:r>
            <a:r>
              <a:rPr lang="en-US" sz="3200" dirty="0">
                <a:cs typeface="Calibri"/>
              </a:rPr>
              <a:t>hiding from the Nazis.</a:t>
            </a:r>
          </a:p>
          <a:p>
            <a:r>
              <a:rPr lang="en-US" sz="3200" dirty="0">
                <a:cs typeface="Calibri"/>
              </a:rPr>
              <a:t>Where Anne stayed it was located behind her dad's office.</a:t>
            </a:r>
          </a:p>
          <a:p>
            <a:r>
              <a:rPr lang="en-US" sz="3200" dirty="0">
                <a:cs typeface="Calibri"/>
              </a:rPr>
              <a:t>The Annex door was </a:t>
            </a:r>
            <a:r>
              <a:rPr lang="en-US" sz="3200" dirty="0" smtClean="0">
                <a:cs typeface="Calibri"/>
              </a:rPr>
              <a:t>hidden by </a:t>
            </a:r>
            <a:r>
              <a:rPr lang="en-US" sz="3200" dirty="0">
                <a:cs typeface="Calibri"/>
              </a:rPr>
              <a:t>a </a:t>
            </a:r>
            <a:r>
              <a:rPr lang="en-US" sz="3200" dirty="0" smtClean="0">
                <a:cs typeface="Calibri"/>
              </a:rPr>
              <a:t>bookcase </a:t>
            </a:r>
            <a:r>
              <a:rPr lang="en-US" sz="3200" dirty="0">
                <a:cs typeface="Calibri"/>
              </a:rPr>
              <a:t>for making sure the </a:t>
            </a:r>
            <a:r>
              <a:rPr lang="en-US" sz="3200" dirty="0" smtClean="0">
                <a:cs typeface="Calibri"/>
              </a:rPr>
              <a:t>annex </a:t>
            </a:r>
            <a:r>
              <a:rPr lang="en-US" sz="3200" dirty="0">
                <a:cs typeface="Calibri"/>
              </a:rPr>
              <a:t>was safe and </a:t>
            </a:r>
            <a:r>
              <a:rPr lang="en-US" sz="3200" dirty="0" smtClean="0">
                <a:cs typeface="Calibri"/>
              </a:rPr>
              <a:t>would not be discovered</a:t>
            </a:r>
            <a:r>
              <a:rPr lang="en-US" sz="3200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532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D51DD4-BE63-4F73-9E9A-7E1497A50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The Arrest...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85CA94-AFCB-4F16-9CC1-3F656654F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On August 4, 1944, the Nazis found </a:t>
            </a:r>
            <a:r>
              <a:rPr lang="en-US" sz="3200" dirty="0" smtClean="0">
                <a:cs typeface="Calibri"/>
              </a:rPr>
              <a:t>An</a:t>
            </a:r>
            <a:r>
              <a:rPr lang="en-US" sz="3200" dirty="0" smtClean="0">
                <a:cs typeface="Calibri"/>
              </a:rPr>
              <a:t>ne’s </a:t>
            </a:r>
            <a:r>
              <a:rPr lang="en-US" sz="3200" dirty="0">
                <a:cs typeface="Calibri"/>
              </a:rPr>
              <a:t>hiding place and they took </a:t>
            </a:r>
            <a:r>
              <a:rPr lang="en-US" sz="3200" dirty="0" smtClean="0">
                <a:cs typeface="Calibri"/>
              </a:rPr>
              <a:t>the family to </a:t>
            </a:r>
            <a:r>
              <a:rPr lang="en-US" sz="3200" dirty="0">
                <a:cs typeface="Calibri"/>
              </a:rPr>
              <a:t>a concentration camp. This was a </a:t>
            </a:r>
            <a:r>
              <a:rPr lang="en-US" sz="3200" dirty="0" smtClean="0">
                <a:cs typeface="Calibri"/>
              </a:rPr>
              <a:t>3-day </a:t>
            </a:r>
            <a:r>
              <a:rPr lang="en-US" sz="3200" dirty="0">
                <a:cs typeface="Calibri"/>
              </a:rPr>
              <a:t>journey.</a:t>
            </a:r>
          </a:p>
          <a:p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30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5865CE-EDBF-43BA-88BA-B6473178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The </a:t>
            </a:r>
            <a:r>
              <a:rPr lang="en-US" sz="4000" dirty="0" err="1">
                <a:solidFill>
                  <a:srgbClr val="FFFFFF"/>
                </a:solidFill>
                <a:cs typeface="Calibri Light"/>
              </a:rPr>
              <a:t>W</a:t>
            </a:r>
            <a:r>
              <a:rPr lang="en-US" sz="4000" dirty="0" err="1" smtClean="0">
                <a:solidFill>
                  <a:srgbClr val="FFFFFF"/>
                </a:solidFill>
                <a:cs typeface="Calibri Light"/>
              </a:rPr>
              <a:t>esterbork</a:t>
            </a:r>
            <a:r>
              <a:rPr lang="en-US" sz="4000" dirty="0">
                <a:solidFill>
                  <a:srgbClr val="FFFFFF"/>
                </a:solidFill>
                <a:cs typeface="Calibri Light"/>
              </a:rPr>
              <a:t>...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2FE479-73FC-4AAD-B29B-DD62ACDAC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err="1" smtClean="0">
                <a:cs typeface="Calibri"/>
              </a:rPr>
              <a:t>Westerbork</a:t>
            </a:r>
            <a:r>
              <a:rPr lang="en-US" sz="3200" dirty="0" smtClean="0">
                <a:cs typeface="Calibri"/>
              </a:rPr>
              <a:t> </a:t>
            </a:r>
            <a:r>
              <a:rPr lang="en-US" sz="3200" dirty="0">
                <a:cs typeface="Calibri"/>
              </a:rPr>
              <a:t>was the first concentration camp they were in. In this concentration camp they worked but it wasn’t too hard they still had some </a:t>
            </a:r>
            <a:r>
              <a:rPr lang="en-US" sz="3200" dirty="0" smtClean="0">
                <a:cs typeface="Calibri"/>
              </a:rPr>
              <a:t>rights.</a:t>
            </a:r>
            <a:r>
              <a:rPr lang="en-US" sz="32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477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318594-9D1C-4A96-A68A-6DC218FE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4148" y="1262591"/>
            <a:ext cx="4912273" cy="1547195"/>
          </a:xfrm>
        </p:spPr>
        <p:txBody>
          <a:bodyPr anchor="b">
            <a:normAutofit/>
          </a:bodyPr>
          <a:lstStyle/>
          <a:p>
            <a:pPr algn="r"/>
            <a:r>
              <a:rPr lang="en-US" sz="3200" dirty="0">
                <a:solidFill>
                  <a:srgbClr val="FFFFFF"/>
                </a:solidFill>
                <a:cs typeface="Calibri Light"/>
              </a:rPr>
              <a:t>Auschwitz-Birkenau...</a:t>
            </a:r>
            <a:endParaRPr lang="en-US" sz="32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FD830C-6269-4347-BB35-266FD5FE8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cs typeface="Calibri"/>
              </a:rPr>
              <a:t>Auschwitz-Birkenau was the </a:t>
            </a:r>
            <a:r>
              <a:rPr lang="en-US" sz="3200" dirty="0">
                <a:cs typeface="Calibri"/>
              </a:rPr>
              <a:t>second concentration camp.</a:t>
            </a:r>
          </a:p>
          <a:p>
            <a:r>
              <a:rPr lang="en-US" sz="3200" dirty="0">
                <a:cs typeface="Calibri"/>
              </a:rPr>
              <a:t>It was harder and men and women were separated.</a:t>
            </a:r>
          </a:p>
          <a:p>
            <a:r>
              <a:rPr lang="en-US" sz="3200" dirty="0">
                <a:cs typeface="Calibri"/>
              </a:rPr>
              <a:t>They were forced to do heavy labor.</a:t>
            </a:r>
          </a:p>
          <a:p>
            <a:r>
              <a:rPr lang="en-US" sz="3200" dirty="0">
                <a:cs typeface="Calibri"/>
              </a:rPr>
              <a:t>The Nazis shaved </a:t>
            </a:r>
            <a:r>
              <a:rPr lang="en-US" sz="3200" dirty="0" smtClean="0">
                <a:cs typeface="Calibri"/>
              </a:rPr>
              <a:t>Anne’s </a:t>
            </a:r>
            <a:r>
              <a:rPr lang="en-US" sz="3200" dirty="0">
                <a:cs typeface="Calibri"/>
              </a:rPr>
              <a:t>head and put a tattoo on her arm with an identified number.</a:t>
            </a:r>
          </a:p>
          <a:p>
            <a:r>
              <a:rPr lang="en-US" sz="3200" dirty="0">
                <a:cs typeface="Calibri"/>
              </a:rPr>
              <a:t>They were treated like slaves.</a:t>
            </a:r>
          </a:p>
          <a:p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9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35CA9B-AAED-4065-90E9-40CCA912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3429" y="586855"/>
            <a:ext cx="4207781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Bergen-Belsen... 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441CF7-864F-4EFA-B52C-F3843F805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cs typeface="Calibri"/>
              </a:rPr>
              <a:t>Bergen-Belsen was the </a:t>
            </a:r>
            <a:r>
              <a:rPr lang="en-US" sz="3200" dirty="0">
                <a:cs typeface="Calibri"/>
              </a:rPr>
              <a:t>third concentration camp. </a:t>
            </a:r>
          </a:p>
          <a:p>
            <a:r>
              <a:rPr lang="en-US" sz="3200" dirty="0">
                <a:cs typeface="Calibri"/>
              </a:rPr>
              <a:t>Anne and Margot (her sister) were moved to the third and last concentration camp.</a:t>
            </a:r>
          </a:p>
          <a:p>
            <a:r>
              <a:rPr lang="en-US" sz="3200" dirty="0" smtClean="0">
                <a:cs typeface="Calibri"/>
              </a:rPr>
              <a:t>Anne’s</a:t>
            </a:r>
            <a:r>
              <a:rPr lang="en-US" sz="3200" dirty="0">
                <a:cs typeface="Calibri"/>
              </a:rPr>
              <a:t> mother stayed in the second camp and died of starvation.</a:t>
            </a:r>
          </a:p>
          <a:p>
            <a:r>
              <a:rPr lang="en-US" sz="3200" dirty="0">
                <a:cs typeface="Calibri"/>
              </a:rPr>
              <a:t>In this </a:t>
            </a:r>
            <a:r>
              <a:rPr lang="en-US" sz="3200" dirty="0" smtClean="0">
                <a:cs typeface="Calibri"/>
              </a:rPr>
              <a:t>camp,</a:t>
            </a:r>
            <a:r>
              <a:rPr lang="en-US" sz="3200" dirty="0">
                <a:cs typeface="Calibri"/>
              </a:rPr>
              <a:t> Anne and Margot died of </a:t>
            </a:r>
            <a:r>
              <a:rPr lang="en-US" sz="3200" dirty="0" smtClean="0">
                <a:cs typeface="Calibri"/>
              </a:rPr>
              <a:t>typhus</a:t>
            </a:r>
            <a:r>
              <a:rPr lang="en-US" sz="3200" dirty="0">
                <a:cs typeface="Calibri"/>
              </a:rPr>
              <a:t> some weeks before the camp was free from the Nazis. </a:t>
            </a:r>
          </a:p>
        </p:txBody>
      </p:sp>
    </p:spTree>
    <p:extLst>
      <p:ext uri="{BB962C8B-B14F-4D97-AF65-F5344CB8AC3E}">
        <p14:creationId xmlns:p14="http://schemas.microsoft.com/office/powerpoint/2010/main" val="141935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CCE44C-7F01-44E8-A39C-13D375C5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 smtClean="0">
                <a:solidFill>
                  <a:srgbClr val="FFFFFF"/>
                </a:solidFill>
                <a:cs typeface="Calibri Light"/>
              </a:rPr>
              <a:t>Anne’s </a:t>
            </a:r>
            <a:r>
              <a:rPr lang="en-US" sz="4000" dirty="0">
                <a:solidFill>
                  <a:srgbClr val="FFFFFF"/>
                </a:solidFill>
                <a:cs typeface="Calibri Light"/>
              </a:rPr>
              <a:t>diary...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2FFDCF-8280-44A5-AD8D-875DD1F78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The only survivor from the family was her father who then was able to publish her diary.</a:t>
            </a: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Many people around the world read her diary to find out</a:t>
            </a:r>
            <a:r>
              <a:rPr lang="en-US" sz="3200">
                <a:cs typeface="Calibri"/>
              </a:rPr>
              <a:t> </a:t>
            </a:r>
            <a:r>
              <a:rPr lang="en-US" sz="3200" smtClean="0">
                <a:cs typeface="Calibri"/>
              </a:rPr>
              <a:t>how </a:t>
            </a:r>
            <a:r>
              <a:rPr lang="en-US" sz="3200" dirty="0">
                <a:cs typeface="Calibri"/>
              </a:rPr>
              <a:t>Jewish people felt in those </a:t>
            </a:r>
            <a:r>
              <a:rPr lang="en-US" sz="3200">
                <a:cs typeface="Calibri"/>
              </a:rPr>
              <a:t>horrible </a:t>
            </a:r>
            <a:r>
              <a:rPr lang="en-US" sz="3200" smtClean="0">
                <a:cs typeface="Calibri"/>
              </a:rPr>
              <a:t>times.</a:t>
            </a:r>
            <a:r>
              <a:rPr lang="en-US" sz="32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4993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223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Anne Frank </vt:lpstr>
      <vt:lpstr>Anne Frank ...growing up</vt:lpstr>
      <vt:lpstr>The hiding begins...</vt:lpstr>
      <vt:lpstr> Hiding...</vt:lpstr>
      <vt:lpstr>The Arrest...</vt:lpstr>
      <vt:lpstr>The Westerbork...</vt:lpstr>
      <vt:lpstr>Auschwitz-Birkenau...</vt:lpstr>
      <vt:lpstr>Bergen-Belsen... </vt:lpstr>
      <vt:lpstr>Anne’s diary...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</dc:title>
  <dc:creator>External 1</dc:creator>
  <cp:lastModifiedBy>External 1</cp:lastModifiedBy>
  <cp:revision>368</cp:revision>
  <dcterms:created xsi:type="dcterms:W3CDTF">2021-01-22T23:17:48Z</dcterms:created>
  <dcterms:modified xsi:type="dcterms:W3CDTF">2021-01-23T17:00:44Z</dcterms:modified>
</cp:coreProperties>
</file>